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 id="261" r:id="rId6"/>
    <p:sldId id="263" r:id="rId7"/>
    <p:sldId id="262" r:id="rId8"/>
    <p:sldId id="264" r:id="rId9"/>
    <p:sldId id="266" r:id="rId10"/>
    <p:sldId id="265" r:id="rId11"/>
    <p:sldId id="267" r:id="rId12"/>
    <p:sldId id="268" r:id="rId13"/>
    <p:sldId id="270" r:id="rId14"/>
    <p:sldId id="269"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85E055-087D-D240-9741-C62132636B0B}"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380097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5E055-087D-D240-9741-C62132636B0B}"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112529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5E055-087D-D240-9741-C62132636B0B}"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189621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5E055-087D-D240-9741-C62132636B0B}"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8437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85E055-087D-D240-9741-C62132636B0B}"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234131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85E055-087D-D240-9741-C62132636B0B}"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111932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85E055-087D-D240-9741-C62132636B0B}"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144271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85E055-087D-D240-9741-C62132636B0B}"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42546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5E055-087D-D240-9741-C62132636B0B}"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237742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5E055-087D-D240-9741-C62132636B0B}"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313196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5E055-087D-D240-9741-C62132636B0B}"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0AF8F-AD7F-4A40-B83D-F366347DA3B2}" type="slidenum">
              <a:rPr lang="en-US" smtClean="0"/>
              <a:t>‹#›</a:t>
            </a:fld>
            <a:endParaRPr lang="en-US"/>
          </a:p>
        </p:txBody>
      </p:sp>
    </p:spTree>
    <p:extLst>
      <p:ext uri="{BB962C8B-B14F-4D97-AF65-F5344CB8AC3E}">
        <p14:creationId xmlns:p14="http://schemas.microsoft.com/office/powerpoint/2010/main" val="291331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5E055-087D-D240-9741-C62132636B0B}" type="datetimeFigureOut">
              <a:rPr lang="en-US" smtClean="0"/>
              <a:t>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0AF8F-AD7F-4A40-B83D-F366347DA3B2}" type="slidenum">
              <a:rPr lang="en-US" smtClean="0"/>
              <a:t>‹#›</a:t>
            </a:fld>
            <a:endParaRPr lang="en-US"/>
          </a:p>
        </p:txBody>
      </p:sp>
    </p:spTree>
    <p:extLst>
      <p:ext uri="{BB962C8B-B14F-4D97-AF65-F5344CB8AC3E}">
        <p14:creationId xmlns:p14="http://schemas.microsoft.com/office/powerpoint/2010/main" val="4253676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4_R116782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21717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Renaissance and Reformation  (1300–1650)</a:t>
            </a:r>
            <a:r>
              <a:rPr lang="en-US" sz="2400" dirty="0">
                <a:solidFill>
                  <a:srgbClr val="DA0202"/>
                </a:solidFill>
              </a:rPr>
              <a:t> </a:t>
            </a:r>
          </a:p>
          <a:p>
            <a:r>
              <a:rPr lang="en-US" sz="2400" b="1" dirty="0"/>
              <a:t>Lesson 4 </a:t>
            </a:r>
            <a:r>
              <a:rPr lang="en-US" sz="2400" dirty="0"/>
              <a:t>Reformation Ideas Spread </a:t>
            </a:r>
          </a:p>
        </p:txBody>
      </p:sp>
    </p:spTree>
    <p:extLst>
      <p:ext uri="{BB962C8B-B14F-4D97-AF65-F5344CB8AC3E}">
        <p14:creationId xmlns:p14="http://schemas.microsoft.com/office/powerpoint/2010/main" val="390102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645524" cy="461665"/>
          </a:xfrm>
          <a:prstGeom prst="rect">
            <a:avLst/>
          </a:prstGeom>
          <a:noFill/>
        </p:spPr>
        <p:txBody>
          <a:bodyPr vert="horz" wrap="square" rtlCol="0">
            <a:spAutoFit/>
          </a:bodyPr>
          <a:lstStyle/>
          <a:p>
            <a:pPr algn="ctr"/>
            <a:r>
              <a:rPr lang="en-US" sz="2400" b="1" dirty="0">
                <a:solidFill>
                  <a:srgbClr val="0072BC"/>
                </a:solidFill>
              </a:rPr>
              <a:t>The Catholic Reformation</a:t>
            </a:r>
          </a:p>
        </p:txBody>
      </p:sp>
      <p:sp>
        <p:nvSpPr>
          <p:cNvPr id="3" name="TextBox 2"/>
          <p:cNvSpPr txBox="1"/>
          <p:nvPr/>
        </p:nvSpPr>
        <p:spPr>
          <a:xfrm>
            <a:off x="279399" y="1165225"/>
            <a:ext cx="8645525" cy="4524315"/>
          </a:xfrm>
          <a:prstGeom prst="rect">
            <a:avLst/>
          </a:prstGeom>
          <a:noFill/>
        </p:spPr>
        <p:txBody>
          <a:bodyPr vert="horz" wrap="square" rtlCol="0">
            <a:spAutoFit/>
          </a:bodyPr>
          <a:lstStyle/>
          <a:p>
            <a:pPr lvl="0" algn="ctr"/>
            <a:r>
              <a:rPr lang="en-US" sz="2400" dirty="0">
                <a:solidFill>
                  <a:prstClr val="black"/>
                </a:solidFill>
              </a:rPr>
              <a:t>Teresa of Avila</a:t>
            </a:r>
          </a:p>
          <a:p>
            <a:pPr marL="342900" lvl="0" indent="-342900">
              <a:buFont typeface="Arial" panose="020B0604020202020204" pitchFamily="34" charset="0"/>
              <a:buChar char="•"/>
            </a:pPr>
            <a:r>
              <a:rPr lang="en-US" sz="2400" dirty="0">
                <a:solidFill>
                  <a:prstClr val="black"/>
                </a:solidFill>
              </a:rPr>
              <a:t>Born into a wealthy Spanish family, Teresa joins a convent for nuns but finds it not strict enough. </a:t>
            </a:r>
          </a:p>
          <a:p>
            <a:pPr marL="342900" lvl="0" indent="-342900">
              <a:buFont typeface="Arial" panose="020B0604020202020204" pitchFamily="34" charset="0"/>
              <a:buChar char="•"/>
            </a:pPr>
            <a:r>
              <a:rPr lang="en-US" sz="2400" dirty="0">
                <a:solidFill>
                  <a:prstClr val="black"/>
                </a:solidFill>
              </a:rPr>
              <a:t>She creates her own order of nuns, impressing her superiors. She is then asked to reform Spanish monasteries and convents</a:t>
            </a:r>
          </a:p>
          <a:p>
            <a:pPr marL="342900" lvl="0" indent="-342900">
              <a:buFont typeface="Arial" panose="020B0604020202020204" pitchFamily="34" charset="0"/>
              <a:buChar char="•"/>
            </a:pPr>
            <a:r>
              <a:rPr lang="en-US" sz="2400" dirty="0">
                <a:solidFill>
                  <a:prstClr val="black"/>
                </a:solidFill>
              </a:rPr>
              <a:t>She is made a saint for her work</a:t>
            </a:r>
          </a:p>
          <a:p>
            <a:pPr lvl="0" algn="ctr"/>
            <a:r>
              <a:rPr lang="en-US" sz="2400" dirty="0">
                <a:solidFill>
                  <a:prstClr val="black"/>
                </a:solidFill>
              </a:rPr>
              <a:t>Results of the Catholic Reformation</a:t>
            </a:r>
          </a:p>
          <a:p>
            <a:pPr marL="342900" lvl="0" indent="-342900">
              <a:buFont typeface="Arial" panose="020B0604020202020204" pitchFamily="34" charset="0"/>
              <a:buChar char="•"/>
            </a:pPr>
            <a:r>
              <a:rPr lang="en-US" sz="2400" dirty="0">
                <a:solidFill>
                  <a:prstClr val="black"/>
                </a:solidFill>
              </a:rPr>
              <a:t>Majority of Europeans were still Catholic</a:t>
            </a:r>
          </a:p>
          <a:p>
            <a:pPr marL="342900" lvl="0" indent="-342900">
              <a:buFont typeface="Arial" panose="020B0604020202020204" pitchFamily="34" charset="0"/>
              <a:buChar char="•"/>
            </a:pPr>
            <a:r>
              <a:rPr lang="en-US" sz="2400" dirty="0">
                <a:solidFill>
                  <a:prstClr val="black"/>
                </a:solidFill>
              </a:rPr>
              <a:t>Church abuses were reduced from within</a:t>
            </a:r>
          </a:p>
          <a:p>
            <a:pPr marL="342900" lvl="0" indent="-342900">
              <a:buFont typeface="Arial" panose="020B0604020202020204" pitchFamily="34" charset="0"/>
              <a:buChar char="•"/>
            </a:pPr>
            <a:r>
              <a:rPr lang="en-US" sz="2400" dirty="0">
                <a:solidFill>
                  <a:prstClr val="black"/>
                </a:solidFill>
              </a:rPr>
              <a:t>Some protestant areas went back to Catholicism but there will still be a divided Europe with a Catholic south and a Protestant north</a:t>
            </a:r>
          </a:p>
        </p:txBody>
      </p:sp>
    </p:spTree>
    <p:extLst>
      <p:ext uri="{BB962C8B-B14F-4D97-AF65-F5344CB8AC3E}">
        <p14:creationId xmlns:p14="http://schemas.microsoft.com/office/powerpoint/2010/main" val="249110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69822"/>
            <a:ext cx="7620000" cy="461665"/>
          </a:xfrm>
          <a:prstGeom prst="rect">
            <a:avLst/>
          </a:prstGeom>
          <a:noFill/>
        </p:spPr>
        <p:txBody>
          <a:bodyPr vert="horz" rtlCol="0">
            <a:spAutoFit/>
          </a:bodyPr>
          <a:lstStyle/>
          <a:p>
            <a:pPr algn="ctr"/>
            <a:r>
              <a:rPr lang="en-US" sz="2400" b="1" dirty="0">
                <a:solidFill>
                  <a:srgbClr val="0072BC"/>
                </a:solidFill>
              </a:rPr>
              <a:t>The Catholic Reformation</a:t>
            </a:r>
          </a:p>
        </p:txBody>
      </p:sp>
      <p:pic>
        <p:nvPicPr>
          <p:cNvPr id="3" name="Picture 2" descr="HSWH_SC_L04_R1167846_FUL.png"/>
          <p:cNvPicPr>
            <a:picLocks/>
          </p:cNvPicPr>
          <p:nvPr/>
        </p:nvPicPr>
        <p:blipFill>
          <a:blip r:embed="rId2">
            <a:extLst>
              <a:ext uri="{28A0092B-C50C-407E-A947-70E740481C1C}">
                <a14:useLocalDpi xmlns:a14="http://schemas.microsoft.com/office/drawing/2010/main" val="0"/>
              </a:ext>
            </a:extLst>
          </a:blip>
          <a:stretch>
            <a:fillRect/>
          </a:stretch>
        </p:blipFill>
        <p:spPr>
          <a:xfrm>
            <a:off x="1000126" y="866776"/>
            <a:ext cx="7134224" cy="4911724"/>
          </a:xfrm>
          <a:prstGeom prst="rect">
            <a:avLst/>
          </a:prstGeom>
        </p:spPr>
      </p:pic>
      <p:sp>
        <p:nvSpPr>
          <p:cNvPr id="4" name="TextBox 3"/>
          <p:cNvSpPr txBox="1"/>
          <p:nvPr/>
        </p:nvSpPr>
        <p:spPr>
          <a:xfrm>
            <a:off x="514350" y="6188075"/>
            <a:ext cx="7620000" cy="523220"/>
          </a:xfrm>
          <a:prstGeom prst="rect">
            <a:avLst/>
          </a:prstGeom>
          <a:noFill/>
        </p:spPr>
        <p:txBody>
          <a:bodyPr vert="horz" rtlCol="0">
            <a:spAutoFit/>
          </a:bodyPr>
          <a:lstStyle/>
          <a:p>
            <a:r>
              <a:rPr lang="en-US" sz="1400" dirty="0"/>
              <a:t>Pope Paul III meets with Catholic religious leaders at the Council of Trent, where he called for a series of reforms to correct abuses within the Church.</a:t>
            </a:r>
          </a:p>
        </p:txBody>
      </p:sp>
    </p:spTree>
    <p:extLst>
      <p:ext uri="{BB962C8B-B14F-4D97-AF65-F5344CB8AC3E}">
        <p14:creationId xmlns:p14="http://schemas.microsoft.com/office/powerpoint/2010/main" val="394029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Catholic Reformation</a:t>
            </a:r>
          </a:p>
        </p:txBody>
      </p:sp>
      <p:pic>
        <p:nvPicPr>
          <p:cNvPr id="3" name="Picture 2" descr="HSWH_SC_L04_M0020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Maps By 1600, the spread of Protestantism had transformed Catholic Europe. What was the main religion in France? Why were most people in each region practicing that religion by 1600?</a:t>
            </a:r>
          </a:p>
        </p:txBody>
      </p:sp>
    </p:spTree>
    <p:extLst>
      <p:ext uri="{BB962C8B-B14F-4D97-AF65-F5344CB8AC3E}">
        <p14:creationId xmlns:p14="http://schemas.microsoft.com/office/powerpoint/2010/main" val="200590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4"/>
            <a:ext cx="8693150" cy="461665"/>
          </a:xfrm>
          <a:prstGeom prst="rect">
            <a:avLst/>
          </a:prstGeom>
          <a:noFill/>
        </p:spPr>
        <p:txBody>
          <a:bodyPr vert="horz" wrap="square" rtlCol="0">
            <a:spAutoFit/>
          </a:bodyPr>
          <a:lstStyle/>
          <a:p>
            <a:pPr algn="ctr"/>
            <a:r>
              <a:rPr lang="en-US" sz="2400" b="1" dirty="0">
                <a:solidFill>
                  <a:srgbClr val="0072BC"/>
                </a:solidFill>
              </a:rPr>
              <a:t>Religious Persecution Continues</a:t>
            </a:r>
          </a:p>
        </p:txBody>
      </p:sp>
      <p:sp>
        <p:nvSpPr>
          <p:cNvPr id="3" name="TextBox 2"/>
          <p:cNvSpPr txBox="1"/>
          <p:nvPr/>
        </p:nvSpPr>
        <p:spPr>
          <a:xfrm>
            <a:off x="279400" y="634999"/>
            <a:ext cx="8693150" cy="5632311"/>
          </a:xfrm>
          <a:prstGeom prst="rect">
            <a:avLst/>
          </a:prstGeom>
          <a:noFill/>
        </p:spPr>
        <p:txBody>
          <a:bodyPr vert="horz" wrap="square" rtlCol="0">
            <a:spAutoFit/>
          </a:bodyPr>
          <a:lstStyle/>
          <a:p>
            <a:pPr algn="ctr"/>
            <a:r>
              <a:rPr lang="en-US" sz="2400" dirty="0"/>
              <a:t>Witch Hunts</a:t>
            </a:r>
          </a:p>
          <a:p>
            <a:pPr marL="342900" indent="-342900">
              <a:buFont typeface="Arial" panose="020B0604020202020204" pitchFamily="34" charset="0"/>
              <a:buChar char="•"/>
            </a:pPr>
            <a:r>
              <a:rPr lang="en-US" sz="2400" dirty="0"/>
              <a:t>B/w 1450-1750 tens of thousands died as victims of witch hunts</a:t>
            </a:r>
          </a:p>
          <a:p>
            <a:pPr marL="342900" indent="-342900">
              <a:buFont typeface="Arial" panose="020B0604020202020204" pitchFamily="34" charset="0"/>
              <a:buChar char="•"/>
            </a:pPr>
            <a:r>
              <a:rPr lang="en-US" sz="2400" dirty="0"/>
              <a:t>People saw a link between magic and heresy so anyone who was believed to have magic was also to be in league with the devil</a:t>
            </a:r>
          </a:p>
          <a:p>
            <a:pPr marL="342900" indent="-342900">
              <a:buFont typeface="Arial" panose="020B0604020202020204" pitchFamily="34" charset="0"/>
              <a:buChar char="•"/>
            </a:pPr>
            <a:r>
              <a:rPr lang="en-US" sz="2400" dirty="0"/>
              <a:t>Most witch hunts occurred in areas of religious conflict like the  German states, Switzerland, and France</a:t>
            </a:r>
          </a:p>
          <a:p>
            <a:pPr algn="ctr"/>
            <a:r>
              <a:rPr lang="en-US" sz="2400" dirty="0"/>
              <a:t>Persecution of Jews</a:t>
            </a:r>
          </a:p>
          <a:p>
            <a:pPr marL="342900" indent="-342900">
              <a:buFont typeface="Arial" panose="020B0604020202020204" pitchFamily="34" charset="0"/>
              <a:buChar char="•"/>
            </a:pPr>
            <a:r>
              <a:rPr lang="en-US" sz="2400" dirty="0"/>
              <a:t>In the early Ren Jews in Italy were allowed to stay and prosper unlike the Spanish Jews</a:t>
            </a:r>
          </a:p>
          <a:p>
            <a:pPr marL="342900" indent="-342900">
              <a:buFont typeface="Arial" panose="020B0604020202020204" pitchFamily="34" charset="0"/>
              <a:buChar char="•"/>
            </a:pPr>
            <a:r>
              <a:rPr lang="en-US" sz="2400" dirty="0"/>
              <a:t>By 1516 Jews in Venice are being moved into a separate quarter of the city called the ghetto. Other Italian cities will follow</a:t>
            </a:r>
          </a:p>
          <a:p>
            <a:pPr marL="342900" indent="-342900">
              <a:buFont typeface="Arial" panose="020B0604020202020204" pitchFamily="34" charset="0"/>
              <a:buChar char="•"/>
            </a:pPr>
            <a:r>
              <a:rPr lang="en-US" sz="2400" dirty="0"/>
              <a:t>Luther will hope the Jews will convert but when they don’t he will call for their synagogues to be burned and for them to be exiled</a:t>
            </a:r>
          </a:p>
          <a:p>
            <a:pPr marL="342900" indent="-342900">
              <a:buFont typeface="Arial" panose="020B0604020202020204" pitchFamily="34" charset="0"/>
              <a:buChar char="•"/>
            </a:pPr>
            <a:r>
              <a:rPr lang="en-US" sz="2400" dirty="0"/>
              <a:t>Some German princes will expel Jews, other will force them into ghettos or wear a yellow star to travel outside the ghetto</a:t>
            </a:r>
          </a:p>
        </p:txBody>
      </p:sp>
    </p:spTree>
    <p:extLst>
      <p:ext uri="{BB962C8B-B14F-4D97-AF65-F5344CB8AC3E}">
        <p14:creationId xmlns:p14="http://schemas.microsoft.com/office/powerpoint/2010/main" val="207005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635000"/>
            <a:ext cx="8531225" cy="461665"/>
          </a:xfrm>
          <a:prstGeom prst="rect">
            <a:avLst/>
          </a:prstGeom>
          <a:noFill/>
        </p:spPr>
        <p:txBody>
          <a:bodyPr vert="horz" wrap="square" rtlCol="0">
            <a:spAutoFit/>
          </a:bodyPr>
          <a:lstStyle/>
          <a:p>
            <a:pPr algn="ctr"/>
            <a:r>
              <a:rPr lang="en-US" sz="2400" b="1" dirty="0">
                <a:solidFill>
                  <a:srgbClr val="0072BC"/>
                </a:solidFill>
              </a:rPr>
              <a:t>Religious Persecution Continues</a:t>
            </a:r>
          </a:p>
        </p:txBody>
      </p:sp>
      <p:sp>
        <p:nvSpPr>
          <p:cNvPr id="3" name="TextBox 2"/>
          <p:cNvSpPr txBox="1"/>
          <p:nvPr/>
        </p:nvSpPr>
        <p:spPr>
          <a:xfrm>
            <a:off x="279400" y="1460500"/>
            <a:ext cx="8531224" cy="1938992"/>
          </a:xfrm>
          <a:prstGeom prst="rect">
            <a:avLst/>
          </a:prstGeom>
          <a:noFill/>
        </p:spPr>
        <p:txBody>
          <a:bodyPr vert="horz" wrap="square" rtlCol="0">
            <a:spAutoFit/>
          </a:bodyPr>
          <a:lstStyle/>
          <a:p>
            <a:pPr marL="342900" lvl="0" indent="-342900">
              <a:buFont typeface="Arial" panose="020B0604020202020204" pitchFamily="34" charset="0"/>
              <a:buChar char="•"/>
            </a:pPr>
            <a:r>
              <a:rPr lang="en-US" sz="2400" dirty="0">
                <a:solidFill>
                  <a:prstClr val="black"/>
                </a:solidFill>
              </a:rPr>
              <a:t>Because the Pope stops the lenient policy of before Jews will migrate to Poland-Lithuania and the Ottoman empire.</a:t>
            </a:r>
          </a:p>
          <a:p>
            <a:pPr marL="342900" lvl="0" indent="-342900">
              <a:buFont typeface="Arial" panose="020B0604020202020204" pitchFamily="34" charset="0"/>
              <a:buChar char="•"/>
            </a:pPr>
            <a:r>
              <a:rPr lang="en-US" sz="2400" dirty="0">
                <a:solidFill>
                  <a:prstClr val="black"/>
                </a:solidFill>
              </a:rPr>
              <a:t>Dutch Calvinist will also take in Jews expelled from Spain </a:t>
            </a:r>
            <a:r>
              <a:rPr lang="en-US" sz="2400">
                <a:solidFill>
                  <a:prstClr val="black"/>
                </a:solidFill>
              </a:rPr>
              <a:t>and Portugal</a:t>
            </a:r>
          </a:p>
          <a:p>
            <a:pPr lvl="0"/>
            <a:r>
              <a:rPr lang="en-US" sz="240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322573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Religious Persecution Continues</a:t>
            </a:r>
          </a:p>
        </p:txBody>
      </p:sp>
      <p:pic>
        <p:nvPicPr>
          <p:cNvPr id="3" name="Picture 2" descr="HSWH_SC_L04_R116786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44958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Women accused of witchcraft are questioned before King James. Many women who were skilled with herbs or seen as being different from the norm were suspected of witchcraft. Men also fell victim to the persecution, fed by religious fervor.</a:t>
            </a:r>
          </a:p>
        </p:txBody>
      </p:sp>
    </p:spTree>
    <p:extLst>
      <p:ext uri="{BB962C8B-B14F-4D97-AF65-F5344CB8AC3E}">
        <p14:creationId xmlns:p14="http://schemas.microsoft.com/office/powerpoint/2010/main" val="55094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An Explosion of Protestant Sects</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What was the one key belief shared by the different Anabaptist sects?</a:t>
            </a:r>
          </a:p>
          <a:p>
            <a:endParaRPr lang="en-US" sz="1600"/>
          </a:p>
          <a:p>
            <a:r>
              <a:rPr lang="en-US" sz="1600"/>
              <a:t>A.  Only adults should be baptized.</a:t>
            </a:r>
          </a:p>
          <a:p>
            <a:r>
              <a:rPr lang="en-US" sz="1600"/>
              <a:t>B.  Property should be distributed equally among all people.</a:t>
            </a:r>
          </a:p>
          <a:p>
            <a:r>
              <a:rPr lang="en-US" sz="1600"/>
              <a:t>C.  There should be a state religion.</a:t>
            </a:r>
          </a:p>
          <a:p>
            <a:r>
              <a:rPr lang="en-US" sz="1600"/>
              <a:t>D.  Violent protest was the best way to quickly achieve social change.</a:t>
            </a:r>
          </a:p>
        </p:txBody>
      </p:sp>
    </p:spTree>
    <p:extLst>
      <p:ext uri="{BB962C8B-B14F-4D97-AF65-F5344CB8AC3E}">
        <p14:creationId xmlns:p14="http://schemas.microsoft.com/office/powerpoint/2010/main" val="50655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English Reformation</a:t>
            </a:r>
          </a:p>
        </p:txBody>
      </p:sp>
      <p:sp>
        <p:nvSpPr>
          <p:cNvPr id="3" name="TextBox 2"/>
          <p:cNvSpPr txBox="1"/>
          <p:nvPr/>
        </p:nvSpPr>
        <p:spPr>
          <a:xfrm>
            <a:off x="279400" y="1460500"/>
            <a:ext cx="7620000" cy="2554545"/>
          </a:xfrm>
          <a:prstGeom prst="rect">
            <a:avLst/>
          </a:prstGeom>
          <a:noFill/>
        </p:spPr>
        <p:txBody>
          <a:bodyPr vert="horz" rtlCol="0">
            <a:spAutoFit/>
          </a:bodyPr>
          <a:lstStyle/>
          <a:p>
            <a:r>
              <a:rPr lang="en-US" sz="1600"/>
              <a:t>What was the main catalyst driving Henry VIII to establish the Church of England?</a:t>
            </a:r>
          </a:p>
          <a:p>
            <a:endParaRPr lang="en-US" sz="1600"/>
          </a:p>
          <a:p>
            <a:r>
              <a:rPr lang="en-US" sz="1600"/>
              <a:t>A.  He wanted to strengthen the economy by dissolving the monasteries and using their lands and money for the English treasury.</a:t>
            </a:r>
          </a:p>
          <a:p>
            <a:r>
              <a:rPr lang="en-US" sz="1600"/>
              <a:t>B.  The pope had offended Henry by refusing to recognize his efforts in defending the Catholic faith against Martin Luther.</a:t>
            </a:r>
          </a:p>
          <a:p>
            <a:r>
              <a:rPr lang="en-US" sz="1600"/>
              <a:t>C.  He was a staunch Protestant and wanted to break away from the traditions, rituals, and hierarchy of the Roman Catholic Church.</a:t>
            </a:r>
          </a:p>
          <a:p>
            <a:r>
              <a:rPr lang="en-US" sz="1600"/>
              <a:t>D.  The pope would not grant him an annulment so he could remarry and produce a male heir to succeed him.</a:t>
            </a:r>
          </a:p>
        </p:txBody>
      </p:sp>
    </p:spTree>
    <p:extLst>
      <p:ext uri="{BB962C8B-B14F-4D97-AF65-F5344CB8AC3E}">
        <p14:creationId xmlns:p14="http://schemas.microsoft.com/office/powerpoint/2010/main" val="299660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Catholic Reformation</a:t>
            </a:r>
          </a:p>
        </p:txBody>
      </p:sp>
      <p:sp>
        <p:nvSpPr>
          <p:cNvPr id="3" name="TextBox 2"/>
          <p:cNvSpPr txBox="1"/>
          <p:nvPr/>
        </p:nvSpPr>
        <p:spPr>
          <a:xfrm>
            <a:off x="279400" y="1460500"/>
            <a:ext cx="7620000" cy="2554545"/>
          </a:xfrm>
          <a:prstGeom prst="rect">
            <a:avLst/>
          </a:prstGeom>
          <a:noFill/>
        </p:spPr>
        <p:txBody>
          <a:bodyPr vert="horz" rtlCol="0">
            <a:spAutoFit/>
          </a:bodyPr>
          <a:lstStyle/>
          <a:p>
            <a:r>
              <a:rPr lang="en-US" sz="1600"/>
              <a:t>What was one of the important results of the Catholic Reformation?</a:t>
            </a:r>
          </a:p>
          <a:p>
            <a:endParaRPr lang="en-US" sz="1600"/>
          </a:p>
          <a:p>
            <a:r>
              <a:rPr lang="en-US" sz="1600"/>
              <a:t>A.  The Roman Catholic Church met at the Council of Trent and reaffirmed traditional doctrine, took steps to end abuses, and established new schools.</a:t>
            </a:r>
          </a:p>
          <a:p>
            <a:r>
              <a:rPr lang="en-US" sz="1600"/>
              <a:t>B.  The Roman Catholic Church, through its work at the Council of Trent, completely stopped the spread of Protestantism in Europe.</a:t>
            </a:r>
          </a:p>
          <a:p>
            <a:r>
              <a:rPr lang="en-US" sz="1600"/>
              <a:t>C.  The Roman Catholic Church met at the Council of Trent and incorporated most of Martin Luther’s teachings into its doctrine.</a:t>
            </a:r>
          </a:p>
          <a:p>
            <a:r>
              <a:rPr lang="en-US" sz="1600"/>
              <a:t>D.  The Roman Catholic Church and the main Protestant sects met at the Council of Trent to establish a spirit of cooperation and new schools to educate the clergy.</a:t>
            </a:r>
          </a:p>
        </p:txBody>
      </p:sp>
    </p:spTree>
    <p:extLst>
      <p:ext uri="{BB962C8B-B14F-4D97-AF65-F5344CB8AC3E}">
        <p14:creationId xmlns:p14="http://schemas.microsoft.com/office/powerpoint/2010/main" val="168229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Religious Persecution Continues</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The ghetto in Venice was an example of how</a:t>
            </a:r>
          </a:p>
          <a:p>
            <a:endParaRPr lang="en-US" sz="1600"/>
          </a:p>
          <a:p>
            <a:r>
              <a:rPr lang="en-US" sz="1600"/>
              <a:t>A.  there was greater tolerance for Jewish populations.</a:t>
            </a:r>
          </a:p>
          <a:p>
            <a:r>
              <a:rPr lang="en-US" sz="1600"/>
              <a:t>B.  Christians were willing to have Jews live among them.</a:t>
            </a:r>
          </a:p>
          <a:p>
            <a:r>
              <a:rPr lang="en-US" sz="1600"/>
              <a:t>C.  restrictions on the Jewish community increased.</a:t>
            </a:r>
          </a:p>
          <a:p>
            <a:r>
              <a:rPr lang="en-US" sz="1600"/>
              <a:t>D.  efforts to convert Jews to Christianity increased.</a:t>
            </a:r>
          </a:p>
        </p:txBody>
      </p:sp>
    </p:spTree>
    <p:extLst>
      <p:ext uri="{BB962C8B-B14F-4D97-AF65-F5344CB8AC3E}">
        <p14:creationId xmlns:p14="http://schemas.microsoft.com/office/powerpoint/2010/main" val="279283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61665"/>
          </a:xfrm>
          <a:prstGeom prst="rect">
            <a:avLst/>
          </a:prstGeom>
          <a:noFill/>
        </p:spPr>
        <p:txBody>
          <a:bodyPr vert="horz" rtlCol="0">
            <a:spAutoFit/>
          </a:bodyPr>
          <a:lstStyle/>
          <a:p>
            <a:r>
              <a:rPr lang="en-US" sz="2400" b="1" dirty="0">
                <a:solidFill>
                  <a:srgbClr val="0072BC"/>
                </a:solidFill>
              </a:rPr>
              <a:t>Key Terms</a:t>
            </a:r>
          </a:p>
        </p:txBody>
      </p:sp>
      <p:sp>
        <p:nvSpPr>
          <p:cNvPr id="5" name="TextBox 4"/>
          <p:cNvSpPr txBox="1"/>
          <p:nvPr/>
        </p:nvSpPr>
        <p:spPr>
          <a:xfrm>
            <a:off x="279400" y="2032000"/>
            <a:ext cx="7620000" cy="4154984"/>
          </a:xfrm>
          <a:prstGeom prst="rect">
            <a:avLst/>
          </a:prstGeom>
          <a:noFill/>
        </p:spPr>
        <p:txBody>
          <a:bodyPr vert="horz" rtlCol="0">
            <a:spAutoFit/>
          </a:bodyPr>
          <a:lstStyle/>
          <a:p>
            <a:pPr marL="342900" indent="-342900">
              <a:buChar char="•"/>
            </a:pPr>
            <a:r>
              <a:rPr lang="en-US" sz="2400" dirty="0"/>
              <a:t>sects</a:t>
            </a:r>
          </a:p>
          <a:p>
            <a:pPr marL="342900" indent="-342900">
              <a:buChar char="•"/>
            </a:pPr>
            <a:r>
              <a:rPr lang="en-US" sz="2400" dirty="0"/>
              <a:t>Henry VIII</a:t>
            </a:r>
          </a:p>
          <a:p>
            <a:pPr marL="342900" indent="-342900">
              <a:buChar char="•"/>
            </a:pPr>
            <a:r>
              <a:rPr lang="en-US" sz="2400" dirty="0"/>
              <a:t>Mary Tudor</a:t>
            </a:r>
          </a:p>
          <a:p>
            <a:pPr marL="342900" indent="-342900">
              <a:buChar char="•"/>
            </a:pPr>
            <a:r>
              <a:rPr lang="en-US" sz="2400" dirty="0"/>
              <a:t>Thomas Cranmer</a:t>
            </a:r>
          </a:p>
          <a:p>
            <a:pPr marL="342900" indent="-342900">
              <a:buChar char="•"/>
            </a:pPr>
            <a:r>
              <a:rPr lang="en-US" sz="2400" dirty="0"/>
              <a:t>Elizabeth</a:t>
            </a:r>
          </a:p>
          <a:p>
            <a:pPr marL="342900" indent="-342900">
              <a:buChar char="•"/>
            </a:pPr>
            <a:r>
              <a:rPr lang="en-US" sz="2400" dirty="0"/>
              <a:t>canonized</a:t>
            </a:r>
          </a:p>
          <a:p>
            <a:pPr marL="342900" indent="-342900">
              <a:buChar char="•"/>
            </a:pPr>
            <a:r>
              <a:rPr lang="en-US" sz="2400" dirty="0"/>
              <a:t>compromise</a:t>
            </a:r>
          </a:p>
          <a:p>
            <a:pPr marL="342900" indent="-342900">
              <a:buChar char="•"/>
            </a:pPr>
            <a:r>
              <a:rPr lang="en-US" sz="2400" dirty="0"/>
              <a:t>Council of Trent</a:t>
            </a:r>
          </a:p>
          <a:p>
            <a:pPr marL="342900" indent="-342900">
              <a:buChar char="•"/>
            </a:pPr>
            <a:r>
              <a:rPr lang="en-US" sz="2400" dirty="0"/>
              <a:t>Ignatius of Loyola</a:t>
            </a:r>
          </a:p>
          <a:p>
            <a:pPr marL="342900" indent="-342900">
              <a:buChar char="•"/>
            </a:pPr>
            <a:r>
              <a:rPr lang="en-US" sz="2400" dirty="0"/>
              <a:t>Teresa of Avila</a:t>
            </a:r>
          </a:p>
          <a:p>
            <a:pPr marL="342900" indent="-342900">
              <a:buChar char="•"/>
            </a:pPr>
            <a:r>
              <a:rPr lang="en-US" sz="2400" dirty="0"/>
              <a:t>ghetto</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Renaissance and Reformation  (1300–1650)</a:t>
            </a:r>
            <a:r>
              <a:rPr lang="en-US" sz="2400" dirty="0">
                <a:solidFill>
                  <a:srgbClr val="DA0202"/>
                </a:solidFill>
              </a:rPr>
              <a:t> </a:t>
            </a:r>
          </a:p>
          <a:p>
            <a:r>
              <a:rPr lang="en-US" sz="2400" b="1"/>
              <a:t>Topic 4 Lesson </a:t>
            </a:r>
            <a:r>
              <a:rPr lang="en-US" sz="2400" b="1" dirty="0"/>
              <a:t>4 </a:t>
            </a:r>
            <a:r>
              <a:rPr lang="en-US" sz="2400" dirty="0"/>
              <a:t>Reformation Ideas Spread </a:t>
            </a:r>
          </a:p>
        </p:txBody>
      </p:sp>
    </p:spTree>
    <p:extLst>
      <p:ext uri="{BB962C8B-B14F-4D97-AF65-F5344CB8AC3E}">
        <p14:creationId xmlns:p14="http://schemas.microsoft.com/office/powerpoint/2010/main" val="116398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399" y="2032000"/>
            <a:ext cx="8607425" cy="2677656"/>
          </a:xfrm>
          <a:prstGeom prst="rect">
            <a:avLst/>
          </a:prstGeom>
          <a:noFill/>
        </p:spPr>
        <p:txBody>
          <a:bodyPr vert="horz" wrap="square" rtlCol="0">
            <a:spAutoFit/>
          </a:bodyPr>
          <a:lstStyle/>
          <a:p>
            <a:pPr marL="342900" indent="-342900">
              <a:buChar char="•"/>
            </a:pPr>
            <a:r>
              <a:rPr lang="en-US" sz="2800" dirty="0"/>
              <a:t>Describe the new ideas that Protestant sects embraced.</a:t>
            </a:r>
          </a:p>
          <a:p>
            <a:pPr marL="342900" indent="-342900">
              <a:buChar char="•"/>
            </a:pPr>
            <a:r>
              <a:rPr lang="en-US" sz="2800" dirty="0"/>
              <a:t>Understand why England formed a new church.</a:t>
            </a:r>
          </a:p>
          <a:p>
            <a:pPr marL="342900" indent="-342900">
              <a:buChar char="•"/>
            </a:pPr>
            <a:r>
              <a:rPr lang="en-US" sz="2800" dirty="0"/>
              <a:t>Analyze how the Catholic Church reformed itself.</a:t>
            </a:r>
          </a:p>
          <a:p>
            <a:pPr marL="342900" indent="-342900">
              <a:buChar char="•"/>
            </a:pPr>
            <a:r>
              <a:rPr lang="en-US" sz="2800" dirty="0"/>
              <a:t>Explain why many groups faced persecution during the Reformation.</a:t>
            </a:r>
          </a:p>
          <a:p>
            <a:pPr marL="342900" indent="-342900">
              <a:buChar char="•"/>
            </a:pPr>
            <a:r>
              <a:rPr lang="en-US" sz="2800" dirty="0"/>
              <a:t>Explain the impact of the Reformation.</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Renaissance and Reformation  (1300–1650)</a:t>
            </a:r>
            <a:r>
              <a:rPr lang="en-US" sz="2400" dirty="0">
                <a:solidFill>
                  <a:srgbClr val="DA0202"/>
                </a:solidFill>
              </a:rPr>
              <a:t> </a:t>
            </a:r>
          </a:p>
          <a:p>
            <a:r>
              <a:rPr lang="en-US" sz="2400" b="1" dirty="0"/>
              <a:t>Topic 4 Lesson 4 </a:t>
            </a:r>
            <a:r>
              <a:rPr lang="en-US" sz="2400" dirty="0"/>
              <a:t>Reformation Ideas Spread </a:t>
            </a:r>
          </a:p>
        </p:txBody>
      </p:sp>
    </p:spTree>
    <p:extLst>
      <p:ext uri="{BB962C8B-B14F-4D97-AF65-F5344CB8AC3E}">
        <p14:creationId xmlns:p14="http://schemas.microsoft.com/office/powerpoint/2010/main" val="34767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616950" cy="461665"/>
          </a:xfrm>
          <a:prstGeom prst="rect">
            <a:avLst/>
          </a:prstGeom>
          <a:noFill/>
        </p:spPr>
        <p:txBody>
          <a:bodyPr vert="horz" wrap="square" rtlCol="0">
            <a:spAutoFit/>
          </a:bodyPr>
          <a:lstStyle/>
          <a:p>
            <a:pPr algn="ctr"/>
            <a:r>
              <a:rPr lang="en-US" sz="2400" b="1" dirty="0">
                <a:solidFill>
                  <a:srgbClr val="0072BC"/>
                </a:solidFill>
              </a:rPr>
              <a:t>An Explosion of Protestant Sects</a:t>
            </a:r>
          </a:p>
        </p:txBody>
      </p:sp>
      <p:sp>
        <p:nvSpPr>
          <p:cNvPr id="3" name="TextBox 2"/>
          <p:cNvSpPr txBox="1"/>
          <p:nvPr/>
        </p:nvSpPr>
        <p:spPr>
          <a:xfrm>
            <a:off x="279400" y="1014224"/>
            <a:ext cx="8616950" cy="3847207"/>
          </a:xfrm>
          <a:prstGeom prst="rect">
            <a:avLst/>
          </a:prstGeom>
          <a:noFill/>
        </p:spPr>
        <p:txBody>
          <a:bodyPr vert="horz" wrap="square" rtlCol="0">
            <a:spAutoFit/>
          </a:bodyPr>
          <a:lstStyle/>
          <a:p>
            <a:pPr algn="ctr"/>
            <a:r>
              <a:rPr lang="en-US" sz="2400" dirty="0"/>
              <a:t>Radical</a:t>
            </a:r>
            <a:r>
              <a:rPr lang="en-US" sz="2800" dirty="0"/>
              <a:t> </a:t>
            </a:r>
            <a:r>
              <a:rPr lang="en-US" sz="2400" dirty="0"/>
              <a:t>Reformers</a:t>
            </a:r>
          </a:p>
          <a:p>
            <a:pPr marL="457200" indent="-457200">
              <a:buFont typeface="Arial" panose="020B0604020202020204" pitchFamily="34" charset="0"/>
              <a:buChar char="•"/>
            </a:pPr>
            <a:r>
              <a:rPr lang="en-US" sz="2400" dirty="0"/>
              <a:t>Hundreds of Protestant sects will form</a:t>
            </a:r>
          </a:p>
          <a:p>
            <a:pPr marL="457200" indent="-457200">
              <a:buFont typeface="Arial" panose="020B0604020202020204" pitchFamily="34" charset="0"/>
              <a:buChar char="•"/>
            </a:pPr>
            <a:r>
              <a:rPr lang="en-US" sz="2400" dirty="0"/>
              <a:t>Some are similar to Luther or Calvin or another reformer Ulrich Zwingli</a:t>
            </a:r>
          </a:p>
          <a:p>
            <a:pPr marL="457200" indent="-457200">
              <a:buFont typeface="Arial" panose="020B0604020202020204" pitchFamily="34" charset="0"/>
              <a:buChar char="•"/>
            </a:pPr>
            <a:r>
              <a:rPr lang="en-US" sz="2400" dirty="0"/>
              <a:t>Anabaptists reject the idea of infant baptism. They feel adults should be baptized because they understand what it means</a:t>
            </a:r>
          </a:p>
          <a:p>
            <a:pPr marL="457200" indent="-457200">
              <a:buFont typeface="Arial" panose="020B0604020202020204" pitchFamily="34" charset="0"/>
              <a:buChar char="•"/>
            </a:pPr>
            <a:r>
              <a:rPr lang="en-US" sz="2400" dirty="0"/>
              <a:t>Anabaptists also call for religious tolerance when there is a lot of religious intolerance</a:t>
            </a:r>
          </a:p>
          <a:p>
            <a:pPr marL="457200" indent="-457200">
              <a:buFont typeface="Arial" panose="020B0604020202020204" pitchFamily="34" charset="0"/>
              <a:buChar char="•"/>
            </a:pPr>
            <a:r>
              <a:rPr lang="en-US" sz="2400" dirty="0"/>
              <a:t>Today Baptists, Mennonites, and the Amish all can trace their ancestry to Anabaptists</a:t>
            </a:r>
          </a:p>
        </p:txBody>
      </p:sp>
    </p:spTree>
    <p:extLst>
      <p:ext uri="{BB962C8B-B14F-4D97-AF65-F5344CB8AC3E}">
        <p14:creationId xmlns:p14="http://schemas.microsoft.com/office/powerpoint/2010/main" val="425784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An Explosion of Protestant Sects</a:t>
            </a:r>
          </a:p>
        </p:txBody>
      </p:sp>
      <p:pic>
        <p:nvPicPr>
          <p:cNvPr id="3" name="Picture 2" descr="HSWH_SC_L04_R116781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Anabaptists practiced adult baptism. Often, the ceremony took place in a river, pond, or similar body of water.</a:t>
            </a:r>
          </a:p>
        </p:txBody>
      </p:sp>
    </p:spTree>
    <p:extLst>
      <p:ext uri="{BB962C8B-B14F-4D97-AF65-F5344CB8AC3E}">
        <p14:creationId xmlns:p14="http://schemas.microsoft.com/office/powerpoint/2010/main" val="414962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4"/>
            <a:ext cx="8674100" cy="461665"/>
          </a:xfrm>
          <a:prstGeom prst="rect">
            <a:avLst/>
          </a:prstGeom>
          <a:noFill/>
        </p:spPr>
        <p:txBody>
          <a:bodyPr vert="horz" wrap="square" rtlCol="0">
            <a:spAutoFit/>
          </a:bodyPr>
          <a:lstStyle/>
          <a:p>
            <a:pPr algn="ctr"/>
            <a:r>
              <a:rPr lang="en-US" sz="2400" b="1" dirty="0">
                <a:solidFill>
                  <a:srgbClr val="0072BC"/>
                </a:solidFill>
              </a:rPr>
              <a:t>The English Reformation</a:t>
            </a:r>
          </a:p>
        </p:txBody>
      </p:sp>
      <p:sp>
        <p:nvSpPr>
          <p:cNvPr id="3" name="TextBox 2"/>
          <p:cNvSpPr txBox="1"/>
          <p:nvPr/>
        </p:nvSpPr>
        <p:spPr>
          <a:xfrm>
            <a:off x="279400" y="657224"/>
            <a:ext cx="8674100" cy="6740307"/>
          </a:xfrm>
          <a:prstGeom prst="rect">
            <a:avLst/>
          </a:prstGeom>
          <a:noFill/>
        </p:spPr>
        <p:txBody>
          <a:bodyPr vert="horz" wrap="square" rtlCol="0">
            <a:spAutoFit/>
          </a:bodyPr>
          <a:lstStyle/>
          <a:p>
            <a:pPr algn="ctr"/>
            <a:r>
              <a:rPr lang="en-US" sz="2400" dirty="0"/>
              <a:t>Henry VIII Seeks an Annulment</a:t>
            </a:r>
          </a:p>
          <a:p>
            <a:pPr marL="342900" indent="-342900">
              <a:buFont typeface="Arial" panose="020B0604020202020204" pitchFamily="34" charset="0"/>
              <a:buChar char="•"/>
            </a:pPr>
            <a:r>
              <a:rPr lang="en-US" sz="2400" dirty="0"/>
              <a:t>Pope had called Henry VIII Defender of the Faith for denouncing Luther.</a:t>
            </a:r>
          </a:p>
          <a:p>
            <a:pPr marL="342900" indent="-342900">
              <a:buFont typeface="Arial" panose="020B0604020202020204" pitchFamily="34" charset="0"/>
              <a:buChar char="•"/>
            </a:pPr>
            <a:r>
              <a:rPr lang="en-US" sz="2400" dirty="0"/>
              <a:t>Henry had married Catherine of Aragon from Spain and has a daughter Mary Tudor. He feels like he needs a son so he wants an annulment from his marriage.</a:t>
            </a:r>
          </a:p>
          <a:p>
            <a:pPr marL="342900" indent="-342900">
              <a:buFont typeface="Arial" panose="020B0604020202020204" pitchFamily="34" charset="0"/>
              <a:buChar char="•"/>
            </a:pPr>
            <a:r>
              <a:rPr lang="en-US" sz="2400" dirty="0"/>
              <a:t>The Pope refuses b/c she is the niece of Charles V of Germany, the Holy Roman Emperor </a:t>
            </a:r>
          </a:p>
          <a:p>
            <a:pPr algn="ctr"/>
            <a:r>
              <a:rPr lang="en-US" sz="2400" dirty="0"/>
              <a:t>Henry VIII Breaks with the Church</a:t>
            </a:r>
          </a:p>
          <a:p>
            <a:pPr marL="342900" indent="-342900">
              <a:buFont typeface="Arial" panose="020B0604020202020204" pitchFamily="34" charset="0"/>
              <a:buChar char="•"/>
            </a:pPr>
            <a:r>
              <a:rPr lang="en-US" sz="2400" dirty="0"/>
              <a:t>Henry is furious and has a series of laws passed to put him at the head of the English Church. In 1534 the Act of Supremacy passes</a:t>
            </a:r>
          </a:p>
          <a:p>
            <a:pPr marL="342900" indent="-342900">
              <a:buFont typeface="Arial" panose="020B0604020202020204" pitchFamily="34" charset="0"/>
              <a:buChar char="•"/>
            </a:pPr>
            <a:r>
              <a:rPr lang="en-US" sz="2400" dirty="0"/>
              <a:t>Once his marriage is annulled he marries Anne Boleyn and has a daughter Elizabeth.</a:t>
            </a:r>
          </a:p>
          <a:p>
            <a:pPr marL="342900" indent="-342900">
              <a:buFont typeface="Arial" panose="020B0604020202020204" pitchFamily="34" charset="0"/>
              <a:buChar char="•"/>
            </a:pPr>
            <a:r>
              <a:rPr lang="en-US" sz="2400" dirty="0"/>
              <a:t>He marries 4 more times but only has one son, Edward</a:t>
            </a:r>
          </a:p>
          <a:p>
            <a:pPr marL="342900" indent="-342900">
              <a:buFont typeface="Arial" panose="020B0604020202020204" pitchFamily="34" charset="0"/>
              <a:buChar char="•"/>
            </a:pPr>
            <a:r>
              <a:rPr lang="en-US" sz="2400" dirty="0"/>
              <a:t>Many Catholics refuse to accept the Act of Supremacy and are executed, including Sir Thomas More. Later he will be a saint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06737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1" y="146050"/>
            <a:ext cx="8645524" cy="461665"/>
          </a:xfrm>
          <a:prstGeom prst="rect">
            <a:avLst/>
          </a:prstGeom>
          <a:noFill/>
        </p:spPr>
        <p:txBody>
          <a:bodyPr vert="horz" wrap="square" rtlCol="0">
            <a:spAutoFit/>
          </a:bodyPr>
          <a:lstStyle/>
          <a:p>
            <a:pPr algn="ctr"/>
            <a:r>
              <a:rPr lang="en-US" sz="2400" b="1" dirty="0">
                <a:solidFill>
                  <a:srgbClr val="0072BC"/>
                </a:solidFill>
              </a:rPr>
              <a:t>The English Reformation</a:t>
            </a:r>
          </a:p>
        </p:txBody>
      </p:sp>
      <p:sp>
        <p:nvSpPr>
          <p:cNvPr id="3" name="TextBox 2"/>
          <p:cNvSpPr txBox="1"/>
          <p:nvPr/>
        </p:nvSpPr>
        <p:spPr>
          <a:xfrm>
            <a:off x="279400" y="613311"/>
            <a:ext cx="8645525" cy="6247864"/>
          </a:xfrm>
          <a:prstGeom prst="rect">
            <a:avLst/>
          </a:prstGeom>
          <a:noFill/>
        </p:spPr>
        <p:txBody>
          <a:bodyPr vert="horz" wrap="square" rtlCol="0">
            <a:spAutoFit/>
          </a:bodyPr>
          <a:lstStyle/>
          <a:p>
            <a:pPr lvl="0" algn="ctr"/>
            <a:r>
              <a:rPr lang="en-US" sz="2400" dirty="0">
                <a:solidFill>
                  <a:prstClr val="black"/>
                </a:solidFill>
              </a:rPr>
              <a:t>The Church of England</a:t>
            </a:r>
          </a:p>
          <a:p>
            <a:pPr marL="342900" lvl="0" indent="-342900">
              <a:buFont typeface="Arial" panose="020B0604020202020204" pitchFamily="34" charset="0"/>
              <a:buChar char="•"/>
            </a:pPr>
            <a:r>
              <a:rPr lang="en-US" sz="2400" dirty="0">
                <a:solidFill>
                  <a:prstClr val="black"/>
                </a:solidFill>
              </a:rPr>
              <a:t>1536-1540 Henry VIII closes all the monasteries and takes their land and wealth for the crown</a:t>
            </a:r>
          </a:p>
          <a:p>
            <a:pPr marL="342900" lvl="0" indent="-342900">
              <a:buFont typeface="Arial" panose="020B0604020202020204" pitchFamily="34" charset="0"/>
              <a:buChar char="•"/>
            </a:pPr>
            <a:r>
              <a:rPr lang="en-US" sz="2400" dirty="0">
                <a:solidFill>
                  <a:prstClr val="black"/>
                </a:solidFill>
              </a:rPr>
              <a:t>He will give lands to nobles to support the new Church of England</a:t>
            </a:r>
          </a:p>
          <a:p>
            <a:pPr marL="342900" lvl="0" indent="-342900">
              <a:buFont typeface="Arial" panose="020B0604020202020204" pitchFamily="34" charset="0"/>
              <a:buChar char="•"/>
            </a:pPr>
            <a:r>
              <a:rPr lang="en-US" sz="2400" dirty="0">
                <a:solidFill>
                  <a:prstClr val="black"/>
                </a:solidFill>
              </a:rPr>
              <a:t>Henry is not radical, he will keep most Catholic forms of worship</a:t>
            </a:r>
          </a:p>
          <a:p>
            <a:pPr lvl="0" algn="ctr"/>
            <a:r>
              <a:rPr lang="en-US" sz="2400" dirty="0">
                <a:solidFill>
                  <a:prstClr val="black"/>
                </a:solidFill>
              </a:rPr>
              <a:t>Religious Turmoil</a:t>
            </a:r>
          </a:p>
          <a:p>
            <a:pPr marL="342900" lvl="0" indent="-342900">
              <a:buFont typeface="Arial" panose="020B0604020202020204" pitchFamily="34" charset="0"/>
              <a:buChar char="•"/>
            </a:pPr>
            <a:r>
              <a:rPr lang="en-US" sz="2400" dirty="0">
                <a:solidFill>
                  <a:prstClr val="black"/>
                </a:solidFill>
              </a:rPr>
              <a:t>When Henry dies Edward takes the throne and introduces the Book of Common Prayer. It causes an uproar b/c its Protestant</a:t>
            </a:r>
          </a:p>
          <a:p>
            <a:pPr marL="342900" lvl="0" indent="-342900">
              <a:buFont typeface="Arial" panose="020B0604020202020204" pitchFamily="34" charset="0"/>
              <a:buChar char="•"/>
            </a:pPr>
            <a:r>
              <a:rPr lang="en-US" sz="2400" dirty="0">
                <a:solidFill>
                  <a:prstClr val="black"/>
                </a:solidFill>
              </a:rPr>
              <a:t>Edward dies and his sister Mary Tudor inherits. She’s Catholic and tries to bring England back but fails. However hundreds of Englishmen are burned at the stake for heresy including the archbishop who annulled her mother’s marriage to Henry</a:t>
            </a:r>
          </a:p>
          <a:p>
            <a:pPr lvl="0" algn="ctr"/>
            <a:r>
              <a:rPr lang="en-US" sz="2400" dirty="0">
                <a:solidFill>
                  <a:prstClr val="black"/>
                </a:solidFill>
              </a:rPr>
              <a:t>The Elizabethan Settlement</a:t>
            </a:r>
          </a:p>
          <a:p>
            <a:pPr marL="342900" lvl="0" indent="-342900">
              <a:buFont typeface="Arial" panose="020B0604020202020204" pitchFamily="34" charset="0"/>
              <a:buChar char="•"/>
            </a:pPr>
            <a:r>
              <a:rPr lang="en-US" sz="2400" dirty="0">
                <a:solidFill>
                  <a:prstClr val="black"/>
                </a:solidFill>
              </a:rPr>
              <a:t>When Elizabeth rules she will enforce reform that both Protestant and Catholics can accept, use English for Church, keep most Catholic ritual, and kept the monarchy as the head of the Church</a:t>
            </a:r>
          </a:p>
          <a:p>
            <a:endParaRPr lang="en-US" sz="1600" dirty="0"/>
          </a:p>
        </p:txBody>
      </p:sp>
    </p:spTree>
    <p:extLst>
      <p:ext uri="{BB962C8B-B14F-4D97-AF65-F5344CB8AC3E}">
        <p14:creationId xmlns:p14="http://schemas.microsoft.com/office/powerpoint/2010/main" val="254397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11150"/>
            <a:ext cx="8445500" cy="461665"/>
          </a:xfrm>
          <a:prstGeom prst="rect">
            <a:avLst/>
          </a:prstGeom>
          <a:noFill/>
        </p:spPr>
        <p:txBody>
          <a:bodyPr vert="horz" wrap="square" rtlCol="0">
            <a:spAutoFit/>
          </a:bodyPr>
          <a:lstStyle/>
          <a:p>
            <a:pPr algn="ctr"/>
            <a:r>
              <a:rPr lang="en-US" sz="2400" b="1" dirty="0">
                <a:solidFill>
                  <a:srgbClr val="0072BC"/>
                </a:solidFill>
              </a:rPr>
              <a:t>The English Reformation</a:t>
            </a:r>
          </a:p>
        </p:txBody>
      </p:sp>
      <p:pic>
        <p:nvPicPr>
          <p:cNvPr id="3" name="Picture 2" descr="HSWH_SC_L04_R1167829_FUL.png"/>
          <p:cNvPicPr>
            <a:picLocks/>
          </p:cNvPicPr>
          <p:nvPr/>
        </p:nvPicPr>
        <p:blipFill>
          <a:blip r:embed="rId2">
            <a:extLst>
              <a:ext uri="{28A0092B-C50C-407E-A947-70E740481C1C}">
                <a14:useLocalDpi xmlns:a14="http://schemas.microsoft.com/office/drawing/2010/main" val="0"/>
              </a:ext>
            </a:extLst>
          </a:blip>
          <a:stretch>
            <a:fillRect/>
          </a:stretch>
        </p:blipFill>
        <p:spPr>
          <a:xfrm>
            <a:off x="3038476" y="857250"/>
            <a:ext cx="3000374" cy="5086350"/>
          </a:xfrm>
          <a:prstGeom prst="rect">
            <a:avLst/>
          </a:prstGeom>
        </p:spPr>
      </p:pic>
      <p:sp>
        <p:nvSpPr>
          <p:cNvPr id="4" name="TextBox 3"/>
          <p:cNvSpPr txBox="1"/>
          <p:nvPr/>
        </p:nvSpPr>
        <p:spPr>
          <a:xfrm>
            <a:off x="622300" y="6207125"/>
            <a:ext cx="7620000" cy="523220"/>
          </a:xfrm>
          <a:prstGeom prst="rect">
            <a:avLst/>
          </a:prstGeom>
          <a:noFill/>
        </p:spPr>
        <p:txBody>
          <a:bodyPr vert="horz" rtlCol="0">
            <a:spAutoFit/>
          </a:bodyPr>
          <a:lstStyle/>
          <a:p>
            <a:r>
              <a:rPr lang="en-US" sz="1400" dirty="0"/>
              <a:t>This portrait of King Henry VIII of England was painted by the famous court artist, Hans Holbein. Henry broke with the Catholic Church over differences concerning his marriage to Catherine of Aragon.</a:t>
            </a:r>
          </a:p>
        </p:txBody>
      </p:sp>
    </p:spTree>
    <p:extLst>
      <p:ext uri="{BB962C8B-B14F-4D97-AF65-F5344CB8AC3E}">
        <p14:creationId xmlns:p14="http://schemas.microsoft.com/office/powerpoint/2010/main" val="221120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5"/>
            <a:ext cx="8655050" cy="461665"/>
          </a:xfrm>
          <a:prstGeom prst="rect">
            <a:avLst/>
          </a:prstGeom>
          <a:noFill/>
        </p:spPr>
        <p:txBody>
          <a:bodyPr vert="horz" wrap="square" rtlCol="0">
            <a:spAutoFit/>
          </a:bodyPr>
          <a:lstStyle/>
          <a:p>
            <a:pPr algn="ctr"/>
            <a:r>
              <a:rPr lang="en-US" sz="2400" b="1" dirty="0">
                <a:solidFill>
                  <a:srgbClr val="0072BC"/>
                </a:solidFill>
              </a:rPr>
              <a:t>The Catholic Reformation</a:t>
            </a:r>
          </a:p>
        </p:txBody>
      </p:sp>
      <p:sp>
        <p:nvSpPr>
          <p:cNvPr id="3" name="TextBox 2"/>
          <p:cNvSpPr txBox="1"/>
          <p:nvPr/>
        </p:nvSpPr>
        <p:spPr>
          <a:xfrm>
            <a:off x="279400" y="955675"/>
            <a:ext cx="8655050" cy="5262979"/>
          </a:xfrm>
          <a:prstGeom prst="rect">
            <a:avLst/>
          </a:prstGeom>
          <a:noFill/>
        </p:spPr>
        <p:txBody>
          <a:bodyPr vert="horz" wrap="square" rtlCol="0">
            <a:spAutoFit/>
          </a:bodyPr>
          <a:lstStyle/>
          <a:p>
            <a:pPr algn="ctr"/>
            <a:r>
              <a:rPr lang="en-US" sz="2400" dirty="0"/>
              <a:t>The Council of Trent Passes Reforms</a:t>
            </a:r>
          </a:p>
          <a:p>
            <a:pPr marL="342900" indent="-342900">
              <a:buFont typeface="Arial" panose="020B0604020202020204" pitchFamily="34" charset="0"/>
              <a:buChar char="•"/>
            </a:pPr>
            <a:r>
              <a:rPr lang="en-US" sz="2400" dirty="0"/>
              <a:t>Will meet over 20 years. Will provide stiff penalties for clergy corruption. Will also establish schools to better educate priests they can challenge Protestant teachings</a:t>
            </a:r>
          </a:p>
          <a:p>
            <a:pPr algn="ctr"/>
            <a:r>
              <a:rPr lang="en-US" sz="2400" dirty="0"/>
              <a:t>The Inquisition Is Strengthened</a:t>
            </a:r>
          </a:p>
          <a:p>
            <a:pPr marL="342900" indent="-342900">
              <a:buFont typeface="Arial" panose="020B0604020202020204" pitchFamily="34" charset="0"/>
              <a:buChar char="•"/>
            </a:pPr>
            <a:r>
              <a:rPr lang="en-US" sz="2400" dirty="0"/>
              <a:t>Will use secret testimony, torture, and execution to root out heresy. It will also have An Index of Forbidden Books, a list of works considered too immoral for Catholics to read </a:t>
            </a:r>
          </a:p>
          <a:p>
            <a:pPr algn="ctr"/>
            <a:r>
              <a:rPr lang="en-US" sz="2400" dirty="0"/>
              <a:t>The Jesuits</a:t>
            </a:r>
          </a:p>
          <a:p>
            <a:pPr marL="342900" indent="-342900">
              <a:buFont typeface="Arial" panose="020B0604020202020204" pitchFamily="34" charset="0"/>
              <a:buChar char="•"/>
            </a:pPr>
            <a:r>
              <a:rPr lang="en-US" sz="2400" dirty="0"/>
              <a:t>Founded in 1540 by Ignatius of Loyola the order was created to combat heresy and spread the Catholic faith</a:t>
            </a:r>
          </a:p>
          <a:p>
            <a:pPr marL="342900" indent="-342900">
              <a:buFont typeface="Arial" panose="020B0604020202020204" pitchFamily="34" charset="0"/>
              <a:buChar char="•"/>
            </a:pPr>
            <a:r>
              <a:rPr lang="en-US" sz="2400" dirty="0"/>
              <a:t>Become advisors to kings, set up schools to teach humanist and catholic beliefs, went into Protestant countries to minister Catholics,  spread Catholicism to Asia, Africa, and the Americas</a:t>
            </a:r>
          </a:p>
        </p:txBody>
      </p:sp>
    </p:spTree>
    <p:extLst>
      <p:ext uri="{BB962C8B-B14F-4D97-AF65-F5344CB8AC3E}">
        <p14:creationId xmlns:p14="http://schemas.microsoft.com/office/powerpoint/2010/main" val="2732050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TotalTime>
  <Words>1442</Words>
  <Application>Microsoft Office PowerPoint</Application>
  <PresentationFormat>On-screen Show (4:3)</PresentationFormat>
  <Paragraphs>120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24</cp:revision>
  <dcterms:created xsi:type="dcterms:W3CDTF">2014-12-05T18:56:00Z</dcterms:created>
  <dcterms:modified xsi:type="dcterms:W3CDTF">2018-02-13T12:16:17Z</dcterms:modified>
</cp:coreProperties>
</file>